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8" r:id="rId3"/>
    <p:sldId id="259" r:id="rId4"/>
    <p:sldId id="258" r:id="rId5"/>
    <p:sldId id="260" r:id="rId6"/>
    <p:sldId id="262" r:id="rId7"/>
    <p:sldId id="264" r:id="rId8"/>
    <p:sldId id="265" r:id="rId9"/>
    <p:sldId id="266" r:id="rId10"/>
    <p:sldId id="277" r:id="rId11"/>
    <p:sldId id="268" r:id="rId12"/>
    <p:sldId id="272" r:id="rId13"/>
    <p:sldId id="267" r:id="rId14"/>
    <p:sldId id="269" r:id="rId15"/>
    <p:sldId id="273" r:id="rId16"/>
    <p:sldId id="274" r:id="rId17"/>
    <p:sldId id="275" r:id="rId18"/>
    <p:sldId id="279" r:id="rId19"/>
    <p:sldId id="28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5/7/2024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5/7/2024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5/7/2024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tr-TR"/>
              <a:t>Asıl başlık stilini düzenlemek için tıklayın</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5/7/2024</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125305" y="1488985"/>
            <a:ext cx="6264350" cy="169685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118447" y="4351687"/>
            <a:ext cx="6265588" cy="17040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5/7/2024</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5/7/2024</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t>5/7/2024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5/7/2024</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5/7/2024</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F70E3BF-B710-4EBF-BBB1-B912B1B4478C}"/>
              </a:ext>
            </a:extLst>
          </p:cNvPr>
          <p:cNvSpPr>
            <a:spLocks noGrp="1"/>
          </p:cNvSpPr>
          <p:nvPr>
            <p:ph type="ctrTitle"/>
          </p:nvPr>
        </p:nvSpPr>
        <p:spPr/>
        <p:txBody>
          <a:bodyPr/>
          <a:lstStyle/>
          <a:p>
            <a:r>
              <a:rPr lang="tr-TR" dirty="0"/>
              <a:t>Kooperatiflerde Vergilendirme ve Dış Denetim </a:t>
            </a:r>
          </a:p>
        </p:txBody>
      </p:sp>
      <p:sp>
        <p:nvSpPr>
          <p:cNvPr id="3" name="Alt Başlık 2">
            <a:extLst>
              <a:ext uri="{FF2B5EF4-FFF2-40B4-BE49-F238E27FC236}">
                <a16:creationId xmlns:a16="http://schemas.microsoft.com/office/drawing/2014/main" id="{7828A715-E0EF-4106-B15F-CD21815C7CF2}"/>
              </a:ext>
            </a:extLst>
          </p:cNvPr>
          <p:cNvSpPr>
            <a:spLocks noGrp="1"/>
          </p:cNvSpPr>
          <p:nvPr>
            <p:ph type="subTitle" idx="1"/>
          </p:nvPr>
        </p:nvSpPr>
        <p:spPr/>
        <p:txBody>
          <a:bodyPr>
            <a:normAutofit fontScale="92500" lnSpcReduction="10000"/>
          </a:bodyPr>
          <a:lstStyle/>
          <a:p>
            <a:r>
              <a:rPr lang="tr-TR" dirty="0"/>
              <a:t>Prof. Dr. Aylin Çiğdem Köne</a:t>
            </a:r>
          </a:p>
          <a:p>
            <a:r>
              <a:rPr lang="tr-TR" dirty="0"/>
              <a:t>Muğla Sıtkı Koçman Üniversitesi İktisat Bölümü </a:t>
            </a:r>
          </a:p>
          <a:p>
            <a:r>
              <a:rPr lang="tr-TR" dirty="0"/>
              <a:t>Sosyal Ekonomi </a:t>
            </a:r>
            <a:r>
              <a:rPr lang="tr-TR" dirty="0" err="1"/>
              <a:t>Blogu</a:t>
            </a:r>
            <a:r>
              <a:rPr lang="tr-TR" dirty="0"/>
              <a:t> (Kurucu, Editör)</a:t>
            </a:r>
          </a:p>
          <a:p>
            <a:r>
              <a:rPr lang="tr-TR" sz="1300" dirty="0"/>
              <a:t>İzmir SMMMO - 8 Mayıs 2024</a:t>
            </a:r>
          </a:p>
        </p:txBody>
      </p:sp>
    </p:spTree>
    <p:extLst>
      <p:ext uri="{BB962C8B-B14F-4D97-AF65-F5344CB8AC3E}">
        <p14:creationId xmlns:p14="http://schemas.microsoft.com/office/powerpoint/2010/main" val="89486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Yer Tutucusu 8">
            <a:extLst>
              <a:ext uri="{FF2B5EF4-FFF2-40B4-BE49-F238E27FC236}">
                <a16:creationId xmlns:a16="http://schemas.microsoft.com/office/drawing/2014/main" id="{80A3CC29-5EFF-490B-A4B9-E2685ECB3002}"/>
              </a:ext>
            </a:extLst>
          </p:cNvPr>
          <p:cNvPicPr>
            <a:picLocks noGrp="1" noChangeAspect="1"/>
          </p:cNvPicPr>
          <p:nvPr>
            <p:ph type="pic" idx="1"/>
          </p:nvPr>
        </p:nvPicPr>
        <p:blipFill>
          <a:blip r:embed="rId2"/>
          <a:srcRect l="4815" r="4815"/>
          <a:stretch>
            <a:fillRect/>
          </a:stretch>
        </p:blipFill>
        <p:spPr/>
      </p:pic>
      <p:sp>
        <p:nvSpPr>
          <p:cNvPr id="5" name="Unvan 4">
            <a:extLst>
              <a:ext uri="{FF2B5EF4-FFF2-40B4-BE49-F238E27FC236}">
                <a16:creationId xmlns:a16="http://schemas.microsoft.com/office/drawing/2014/main" id="{A1224CE1-FC45-4CB5-B315-4FD88988F797}"/>
              </a:ext>
            </a:extLst>
          </p:cNvPr>
          <p:cNvSpPr>
            <a:spLocks noGrp="1"/>
          </p:cNvSpPr>
          <p:nvPr>
            <p:ph type="title"/>
          </p:nvPr>
        </p:nvSpPr>
        <p:spPr/>
        <p:txBody>
          <a:bodyPr>
            <a:normAutofit fontScale="90000"/>
          </a:bodyPr>
          <a:lstStyle/>
          <a:p>
            <a:r>
              <a:rPr lang="tr-TR" dirty="0"/>
              <a:t>Petrol İşçileri Tüketim Kooperatifi’nin ve Körfez </a:t>
            </a:r>
            <a:r>
              <a:rPr lang="tr-TR" dirty="0" err="1"/>
              <a:t>Tükobirlik’in</a:t>
            </a:r>
            <a:r>
              <a:rPr lang="tr-TR" dirty="0"/>
              <a:t> kurucu başkanı Enver Kılıç</a:t>
            </a:r>
          </a:p>
        </p:txBody>
      </p:sp>
      <p:sp>
        <p:nvSpPr>
          <p:cNvPr id="7" name="Metin Yer Tutucusu 6">
            <a:extLst>
              <a:ext uri="{FF2B5EF4-FFF2-40B4-BE49-F238E27FC236}">
                <a16:creationId xmlns:a16="http://schemas.microsoft.com/office/drawing/2014/main" id="{EDDDF9F7-92F6-49EE-B5CE-CDC78711BB04}"/>
              </a:ext>
            </a:extLst>
          </p:cNvPr>
          <p:cNvSpPr>
            <a:spLocks noGrp="1"/>
          </p:cNvSpPr>
          <p:nvPr>
            <p:ph type="body" sz="half" idx="2"/>
          </p:nvPr>
        </p:nvSpPr>
        <p:spPr/>
        <p:txBody>
          <a:bodyPr>
            <a:normAutofit fontScale="62500" lnSpcReduction="20000"/>
          </a:bodyPr>
          <a:lstStyle/>
          <a:p>
            <a:r>
              <a:rPr lang="tr-TR" dirty="0"/>
              <a:t>Yasa değişikliği ile kooperatif şirket haline getirildi. Kooperatifler özel şirket yasalarına tabi tutulamaz. Bu durumdan kooperatifçilik büyük zarar görür. Aslında kooperatifler üçüncü sektördür. Bir ekonomide kamu ve özel sektörün yanında üçüncü sektör dediğimiz kooperatifler ve vakıflar bulunur. Vakıflara büyük ölçekli yardım edilirken aynı destek kooperatiflere verilmiyor. Böyle bir durumda kooperatifler yaşayamazlar. Eğer bu yasalar düzelmez, vergilerden arındırılmaz ise kooperatifçilik diye bir şey kalmaz. Örneğin biz kârımızın yarıdan fazlası ile vergi ödüyoruz.</a:t>
            </a:r>
          </a:p>
        </p:txBody>
      </p:sp>
    </p:spTree>
    <p:extLst>
      <p:ext uri="{BB962C8B-B14F-4D97-AF65-F5344CB8AC3E}">
        <p14:creationId xmlns:p14="http://schemas.microsoft.com/office/powerpoint/2010/main" val="439128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7A1956DF-CE9E-49FC-9F4B-3B40E47B49CC}"/>
              </a:ext>
            </a:extLst>
          </p:cNvPr>
          <p:cNvSpPr>
            <a:spLocks noGrp="1"/>
          </p:cNvSpPr>
          <p:nvPr>
            <p:ph type="title"/>
          </p:nvPr>
        </p:nvSpPr>
        <p:spPr/>
        <p:txBody>
          <a:bodyPr/>
          <a:lstStyle/>
          <a:p>
            <a:r>
              <a:rPr lang="tr-TR" dirty="0"/>
              <a:t>Kooperatiflerde Dış Denetim</a:t>
            </a:r>
          </a:p>
        </p:txBody>
      </p:sp>
      <p:sp>
        <p:nvSpPr>
          <p:cNvPr id="5" name="İçerik Yer Tutucusu 4">
            <a:extLst>
              <a:ext uri="{FF2B5EF4-FFF2-40B4-BE49-F238E27FC236}">
                <a16:creationId xmlns:a16="http://schemas.microsoft.com/office/drawing/2014/main" id="{8C88E506-4E6D-4AF1-8BE5-E8E9897FDF03}"/>
              </a:ext>
            </a:extLst>
          </p:cNvPr>
          <p:cNvSpPr>
            <a:spLocks noGrp="1"/>
          </p:cNvSpPr>
          <p:nvPr>
            <p:ph idx="1"/>
          </p:nvPr>
        </p:nvSpPr>
        <p:spPr/>
        <p:txBody>
          <a:bodyPr>
            <a:normAutofit/>
          </a:bodyPr>
          <a:lstStyle/>
          <a:p>
            <a:r>
              <a:rPr lang="tr-TR" dirty="0">
                <a:latin typeface="Bahnschrift SemiLight SemiConde" panose="020B0502040204020203" pitchFamily="34" charset="0"/>
              </a:rPr>
              <a:t>Türkiye’de özellikle bazı konut yapı kooperatiflerinde yaşanan başarısızlıklar ve suiistimallerden ötürü kooperatiflerin denetimsiz örgütler olduğu izlenimi oluşmuştur. </a:t>
            </a:r>
          </a:p>
          <a:p>
            <a:r>
              <a:rPr lang="tr-TR" dirty="0">
                <a:latin typeface="Bahnschrift SemiLight SemiConde" panose="020B0502040204020203" pitchFamily="34" charset="0"/>
              </a:rPr>
              <a:t>Bu durum, kooperatiflere bakış açısını olumsuz etkilemekte ve kooperatifçilikte ciddi bir imaj sorunu yaratmaktadır. </a:t>
            </a:r>
          </a:p>
          <a:p>
            <a:r>
              <a:rPr lang="tr-TR" dirty="0">
                <a:latin typeface="Bahnschrift SemiLight SemiConde" panose="020B0502040204020203" pitchFamily="34" charset="0"/>
              </a:rPr>
              <a:t>Kooperatif ortaklarının denetim ile korunmaması kooperatiflere katılımın önünde önemli bir engeldir.</a:t>
            </a:r>
          </a:p>
          <a:p>
            <a:r>
              <a:rPr lang="tr-TR" dirty="0">
                <a:latin typeface="Bahnschrift SemiLight SemiConde" panose="020B0502040204020203" pitchFamily="34" charset="0"/>
              </a:rPr>
              <a:t>Kooperatifler her ne kadar kendi üyelerinin refahına hizmet ediyor olsalar da yasal bir kurum ve aynı zamanda tacir olarak kooperatif topluluklarını, kooperatifin üyelerini, kooperatiften alacaklı olanları ve kamuoyunu korumak için kooperatiflerin denetimi gerekmektedir.</a:t>
            </a:r>
          </a:p>
          <a:p>
            <a:endParaRPr lang="tr-TR" dirty="0">
              <a:latin typeface="Bahnschrift SemiLight SemiConde" panose="020B0502040204020203" pitchFamily="34" charset="0"/>
            </a:endParaRPr>
          </a:p>
        </p:txBody>
      </p:sp>
      <p:sp>
        <p:nvSpPr>
          <p:cNvPr id="6" name="Metin Yer Tutucusu 5">
            <a:extLst>
              <a:ext uri="{FF2B5EF4-FFF2-40B4-BE49-F238E27FC236}">
                <a16:creationId xmlns:a16="http://schemas.microsoft.com/office/drawing/2014/main" id="{5F1C4120-196B-4656-A1AD-E557D83A4E63}"/>
              </a:ext>
            </a:extLst>
          </p:cNvPr>
          <p:cNvSpPr>
            <a:spLocks noGrp="1"/>
          </p:cNvSpPr>
          <p:nvPr>
            <p:ph type="body" sz="half" idx="2"/>
          </p:nvPr>
        </p:nvSpPr>
        <p:spPr/>
        <p:txBody>
          <a:bodyPr/>
          <a:lstStyle/>
          <a:p>
            <a:r>
              <a:rPr lang="tr-TR" dirty="0"/>
              <a:t>Kooperatifçiliğin Gelişmesinin Önünde Temel Bir Engel: Denetim</a:t>
            </a:r>
          </a:p>
        </p:txBody>
      </p:sp>
    </p:spTree>
    <p:extLst>
      <p:ext uri="{BB962C8B-B14F-4D97-AF65-F5344CB8AC3E}">
        <p14:creationId xmlns:p14="http://schemas.microsoft.com/office/powerpoint/2010/main" val="3868218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7A1956DF-CE9E-49FC-9F4B-3B40E47B49CC}"/>
              </a:ext>
            </a:extLst>
          </p:cNvPr>
          <p:cNvSpPr>
            <a:spLocks noGrp="1"/>
          </p:cNvSpPr>
          <p:nvPr>
            <p:ph type="title"/>
          </p:nvPr>
        </p:nvSpPr>
        <p:spPr/>
        <p:txBody>
          <a:bodyPr/>
          <a:lstStyle/>
          <a:p>
            <a:r>
              <a:rPr lang="tr-TR" dirty="0"/>
              <a:t>Kooperatiflerde Dış Denetim</a:t>
            </a:r>
          </a:p>
        </p:txBody>
      </p:sp>
      <p:sp>
        <p:nvSpPr>
          <p:cNvPr id="5" name="İçerik Yer Tutucusu 4">
            <a:extLst>
              <a:ext uri="{FF2B5EF4-FFF2-40B4-BE49-F238E27FC236}">
                <a16:creationId xmlns:a16="http://schemas.microsoft.com/office/drawing/2014/main" id="{8C88E506-4E6D-4AF1-8BE5-E8E9897FDF03}"/>
              </a:ext>
            </a:extLst>
          </p:cNvPr>
          <p:cNvSpPr>
            <a:spLocks noGrp="1"/>
          </p:cNvSpPr>
          <p:nvPr>
            <p:ph idx="1"/>
          </p:nvPr>
        </p:nvSpPr>
        <p:spPr/>
        <p:txBody>
          <a:bodyPr>
            <a:normAutofit/>
          </a:bodyPr>
          <a:lstStyle/>
          <a:p>
            <a:r>
              <a:rPr lang="tr-TR" dirty="0">
                <a:latin typeface="Bahnschrift SemiLight SemiConde" panose="020B0502040204020203" pitchFamily="34" charset="0"/>
              </a:rPr>
              <a:t>Ortakların denetim haklarını bilmemeleri, yeterince kullanmamaları</a:t>
            </a:r>
          </a:p>
          <a:p>
            <a:r>
              <a:rPr lang="tr-TR" dirty="0">
                <a:latin typeface="Bahnschrift SemiLight SemiConde" panose="020B0502040204020203" pitchFamily="34" charset="0"/>
              </a:rPr>
              <a:t>Denetim kurulu üyelerinin uzman olmayışları, görev ve sorumluluklarını bilmemeleri ya da yerine getirmemeleri</a:t>
            </a:r>
          </a:p>
          <a:p>
            <a:r>
              <a:rPr lang="tr-TR" dirty="0">
                <a:latin typeface="Bahnschrift SemiLight SemiConde" panose="020B0502040204020203" pitchFamily="34" charset="0"/>
              </a:rPr>
              <a:t>Üst örgütlerde denetim kadrolarının istihdam edilmemesi</a:t>
            </a:r>
          </a:p>
          <a:p>
            <a:r>
              <a:rPr lang="tr-TR" dirty="0">
                <a:latin typeface="Bahnschrift SemiLight SemiConde" panose="020B0502040204020203" pitchFamily="34" charset="0"/>
              </a:rPr>
              <a:t>Periyodik dış denetim sağlayan bağımsız bir denetim sisteminin bulunmaması</a:t>
            </a:r>
          </a:p>
          <a:p>
            <a:r>
              <a:rPr lang="tr-TR" dirty="0">
                <a:latin typeface="Bahnschrift SemiLight SemiConde" panose="020B0502040204020203" pitchFamily="34" charset="0"/>
              </a:rPr>
              <a:t>Devlet denetiminin kooperatif sayısının çokluğu, şikayetlerin fazlalığı ve personel yetersizliği gibi nedenlerle sınırlı kalması</a:t>
            </a:r>
          </a:p>
          <a:p>
            <a:endParaRPr lang="tr-TR" dirty="0">
              <a:latin typeface="Bahnschrift SemiLight SemiConde" panose="020B0502040204020203" pitchFamily="34" charset="0"/>
            </a:endParaRPr>
          </a:p>
        </p:txBody>
      </p:sp>
      <p:sp>
        <p:nvSpPr>
          <p:cNvPr id="6" name="Metin Yer Tutucusu 5">
            <a:extLst>
              <a:ext uri="{FF2B5EF4-FFF2-40B4-BE49-F238E27FC236}">
                <a16:creationId xmlns:a16="http://schemas.microsoft.com/office/drawing/2014/main" id="{5F1C4120-196B-4656-A1AD-E557D83A4E63}"/>
              </a:ext>
            </a:extLst>
          </p:cNvPr>
          <p:cNvSpPr>
            <a:spLocks noGrp="1"/>
          </p:cNvSpPr>
          <p:nvPr>
            <p:ph type="body" sz="half" idx="2"/>
          </p:nvPr>
        </p:nvSpPr>
        <p:spPr/>
        <p:txBody>
          <a:bodyPr/>
          <a:lstStyle/>
          <a:p>
            <a:r>
              <a:rPr lang="tr-TR" dirty="0"/>
              <a:t>Kooperatifçiliğin Gelişmesinin Önünde Temel Bir Engel: Denetim</a:t>
            </a:r>
          </a:p>
        </p:txBody>
      </p:sp>
    </p:spTree>
    <p:extLst>
      <p:ext uri="{BB962C8B-B14F-4D97-AF65-F5344CB8AC3E}">
        <p14:creationId xmlns:p14="http://schemas.microsoft.com/office/powerpoint/2010/main" val="1469962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7A1956DF-CE9E-49FC-9F4B-3B40E47B49CC}"/>
              </a:ext>
            </a:extLst>
          </p:cNvPr>
          <p:cNvSpPr>
            <a:spLocks noGrp="1"/>
          </p:cNvSpPr>
          <p:nvPr>
            <p:ph type="title"/>
          </p:nvPr>
        </p:nvSpPr>
        <p:spPr/>
        <p:txBody>
          <a:bodyPr/>
          <a:lstStyle/>
          <a:p>
            <a:r>
              <a:rPr lang="tr-TR" dirty="0"/>
              <a:t>Kooperatiflerde Dış Denetim</a:t>
            </a:r>
          </a:p>
        </p:txBody>
      </p:sp>
      <p:sp>
        <p:nvSpPr>
          <p:cNvPr id="5" name="İçerik Yer Tutucusu 4">
            <a:extLst>
              <a:ext uri="{FF2B5EF4-FFF2-40B4-BE49-F238E27FC236}">
                <a16:creationId xmlns:a16="http://schemas.microsoft.com/office/drawing/2014/main" id="{8C88E506-4E6D-4AF1-8BE5-E8E9897FDF03}"/>
              </a:ext>
            </a:extLst>
          </p:cNvPr>
          <p:cNvSpPr>
            <a:spLocks noGrp="1"/>
          </p:cNvSpPr>
          <p:nvPr>
            <p:ph idx="1"/>
          </p:nvPr>
        </p:nvSpPr>
        <p:spPr/>
        <p:txBody>
          <a:bodyPr>
            <a:normAutofit/>
          </a:bodyPr>
          <a:lstStyle/>
          <a:p>
            <a:r>
              <a:rPr lang="tr-TR" dirty="0">
                <a:latin typeface="Bahnschrift SemiLight SemiConde" panose="020B0502040204020203" pitchFamily="34" charset="0"/>
              </a:rPr>
              <a:t>26 Ekim 2021 tarih ve 31640 sayılı Resmî </a:t>
            </a:r>
            <a:r>
              <a:rPr lang="tr-TR" dirty="0" err="1">
                <a:latin typeface="Bahnschrift SemiLight SemiConde" panose="020B0502040204020203" pitchFamily="34" charset="0"/>
              </a:rPr>
              <a:t>Gazete’de</a:t>
            </a:r>
            <a:r>
              <a:rPr lang="tr-TR" dirty="0">
                <a:latin typeface="Bahnschrift SemiLight SemiConde" panose="020B0502040204020203" pitchFamily="34" charset="0"/>
              </a:rPr>
              <a:t> yayımlanan 7339 sayılı Kooperatifler Kanunu ile Bazı Kanunlarda Değişiklik Yapılmasına Dair Kanun kapsamında 1163 sayılı Kooperatifler Kanunu’nun denetime ilişkin hükümlerinde getirilen değişikliklerle kooperatiflerin denetimi sistemi yeniden şekillendirildi.</a:t>
            </a:r>
          </a:p>
          <a:p>
            <a:r>
              <a:rPr lang="tr-TR" dirty="0">
                <a:latin typeface="Bahnschrift SemiLight SemiConde" panose="020B0502040204020203" pitchFamily="34" charset="0"/>
              </a:rPr>
              <a:t>Sisteme dış denetim eklendi.</a:t>
            </a:r>
          </a:p>
          <a:p>
            <a:r>
              <a:rPr lang="tr-TR" dirty="0">
                <a:latin typeface="Bahnschrift SemiLight SemiConde" panose="020B0502040204020203" pitchFamily="34" charset="0"/>
              </a:rPr>
              <a:t>Kooperatiflerin denetiminin farklı kişi ve kurumlarca yerine getirilmesi anlayışı korundu. </a:t>
            </a:r>
          </a:p>
        </p:txBody>
      </p:sp>
      <p:sp>
        <p:nvSpPr>
          <p:cNvPr id="6" name="Metin Yer Tutucusu 5">
            <a:extLst>
              <a:ext uri="{FF2B5EF4-FFF2-40B4-BE49-F238E27FC236}">
                <a16:creationId xmlns:a16="http://schemas.microsoft.com/office/drawing/2014/main" id="{5F1C4120-196B-4656-A1AD-E557D83A4E63}"/>
              </a:ext>
            </a:extLst>
          </p:cNvPr>
          <p:cNvSpPr>
            <a:spLocks noGrp="1"/>
          </p:cNvSpPr>
          <p:nvPr>
            <p:ph type="body" sz="half" idx="2"/>
          </p:nvPr>
        </p:nvSpPr>
        <p:spPr/>
        <p:txBody>
          <a:bodyPr/>
          <a:lstStyle/>
          <a:p>
            <a:r>
              <a:rPr lang="tr-TR" dirty="0"/>
              <a:t>7339 sayılı Kooperatifler Kanunu ile Bazı Kanunlarda Değişiklik Yapılmasına Dair Kanun</a:t>
            </a:r>
          </a:p>
        </p:txBody>
      </p:sp>
    </p:spTree>
    <p:extLst>
      <p:ext uri="{BB962C8B-B14F-4D97-AF65-F5344CB8AC3E}">
        <p14:creationId xmlns:p14="http://schemas.microsoft.com/office/powerpoint/2010/main" val="3230994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7A1956DF-CE9E-49FC-9F4B-3B40E47B49CC}"/>
              </a:ext>
            </a:extLst>
          </p:cNvPr>
          <p:cNvSpPr>
            <a:spLocks noGrp="1"/>
          </p:cNvSpPr>
          <p:nvPr>
            <p:ph type="title"/>
          </p:nvPr>
        </p:nvSpPr>
        <p:spPr/>
        <p:txBody>
          <a:bodyPr/>
          <a:lstStyle/>
          <a:p>
            <a:r>
              <a:rPr lang="tr-TR" dirty="0"/>
              <a:t>Kooperatiflerde Dış Denetim</a:t>
            </a:r>
          </a:p>
        </p:txBody>
      </p:sp>
      <p:sp>
        <p:nvSpPr>
          <p:cNvPr id="5" name="İçerik Yer Tutucusu 4">
            <a:extLst>
              <a:ext uri="{FF2B5EF4-FFF2-40B4-BE49-F238E27FC236}">
                <a16:creationId xmlns:a16="http://schemas.microsoft.com/office/drawing/2014/main" id="{8C88E506-4E6D-4AF1-8BE5-E8E9897FDF03}"/>
              </a:ext>
            </a:extLst>
          </p:cNvPr>
          <p:cNvSpPr>
            <a:spLocks noGrp="1"/>
          </p:cNvSpPr>
          <p:nvPr>
            <p:ph idx="1"/>
          </p:nvPr>
        </p:nvSpPr>
        <p:spPr/>
        <p:txBody>
          <a:bodyPr>
            <a:normAutofit/>
          </a:bodyPr>
          <a:lstStyle/>
          <a:p>
            <a:r>
              <a:rPr lang="tr-TR" dirty="0">
                <a:latin typeface="Bahnschrift SemiLight SemiConde" panose="020B0502040204020203" pitchFamily="34" charset="0"/>
              </a:rPr>
              <a:t>Ticaret Bakanlığı 7339 Sayılı Kanundan aldığı yetki ile 1 Şubat 2022 tarih ve 31737 sayılı Resmi </a:t>
            </a:r>
            <a:r>
              <a:rPr lang="tr-TR" dirty="0" err="1">
                <a:latin typeface="Bahnschrift SemiLight SemiConde" panose="020B0502040204020203" pitchFamily="34" charset="0"/>
              </a:rPr>
              <a:t>Gazete’de</a:t>
            </a:r>
            <a:r>
              <a:rPr lang="tr-TR" dirty="0">
                <a:latin typeface="Bahnschrift SemiLight SemiConde" panose="020B0502040204020203" pitchFamily="34" charset="0"/>
              </a:rPr>
              <a:t> yayımlanan “Kooperatif ve Üst Kuruluşlarının Denetimine Dair Yönetmelik” ile kooperatif ve üst kuruluşlarının denetimleri ile birlik ve merkez birliklerinin denetim için yetkilendirilmesine ilişkin usul ve esasları belirledi.</a:t>
            </a:r>
          </a:p>
        </p:txBody>
      </p:sp>
      <p:sp>
        <p:nvSpPr>
          <p:cNvPr id="6" name="Metin Yer Tutucusu 5">
            <a:extLst>
              <a:ext uri="{FF2B5EF4-FFF2-40B4-BE49-F238E27FC236}">
                <a16:creationId xmlns:a16="http://schemas.microsoft.com/office/drawing/2014/main" id="{5F1C4120-196B-4656-A1AD-E557D83A4E63}"/>
              </a:ext>
            </a:extLst>
          </p:cNvPr>
          <p:cNvSpPr>
            <a:spLocks noGrp="1"/>
          </p:cNvSpPr>
          <p:nvPr>
            <p:ph type="body" sz="half" idx="2"/>
          </p:nvPr>
        </p:nvSpPr>
        <p:spPr/>
        <p:txBody>
          <a:bodyPr/>
          <a:lstStyle/>
          <a:p>
            <a:r>
              <a:rPr lang="tr-TR" dirty="0"/>
              <a:t>Kooperatif ve Üst Kuruluşlarının Denetimine Dair Yönetmelik</a:t>
            </a:r>
          </a:p>
        </p:txBody>
      </p:sp>
    </p:spTree>
    <p:extLst>
      <p:ext uri="{BB962C8B-B14F-4D97-AF65-F5344CB8AC3E}">
        <p14:creationId xmlns:p14="http://schemas.microsoft.com/office/powerpoint/2010/main" val="484918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7A1956DF-CE9E-49FC-9F4B-3B40E47B49CC}"/>
              </a:ext>
            </a:extLst>
          </p:cNvPr>
          <p:cNvSpPr>
            <a:spLocks noGrp="1"/>
          </p:cNvSpPr>
          <p:nvPr>
            <p:ph type="title"/>
          </p:nvPr>
        </p:nvSpPr>
        <p:spPr/>
        <p:txBody>
          <a:bodyPr/>
          <a:lstStyle/>
          <a:p>
            <a:r>
              <a:rPr lang="tr-TR" dirty="0"/>
              <a:t>Kooperatiflerde Dış Denetim</a:t>
            </a:r>
          </a:p>
        </p:txBody>
      </p:sp>
      <p:sp>
        <p:nvSpPr>
          <p:cNvPr id="5" name="İçerik Yer Tutucusu 4">
            <a:extLst>
              <a:ext uri="{FF2B5EF4-FFF2-40B4-BE49-F238E27FC236}">
                <a16:creationId xmlns:a16="http://schemas.microsoft.com/office/drawing/2014/main" id="{8C88E506-4E6D-4AF1-8BE5-E8E9897FDF03}"/>
              </a:ext>
            </a:extLst>
          </p:cNvPr>
          <p:cNvSpPr>
            <a:spLocks noGrp="1"/>
          </p:cNvSpPr>
          <p:nvPr>
            <p:ph idx="1"/>
          </p:nvPr>
        </p:nvSpPr>
        <p:spPr/>
        <p:txBody>
          <a:bodyPr>
            <a:normAutofit/>
          </a:bodyPr>
          <a:lstStyle/>
          <a:p>
            <a:endParaRPr lang="tr-TR" dirty="0">
              <a:latin typeface="Bahnschrift SemiLight SemiConde" panose="020B0502040204020203" pitchFamily="34" charset="0"/>
            </a:endParaRPr>
          </a:p>
          <a:p>
            <a:r>
              <a:rPr lang="tr-TR" dirty="0">
                <a:latin typeface="Bahnschrift SemiLight SemiConde" panose="020B0502040204020203" pitchFamily="34" charset="0"/>
              </a:rPr>
              <a:t>7339 sayılı Kooperatifler Kanunu ile Bazı Kanunlarda Değişiklik Yapılmasına Dair Kanun ve 1 Şubat 2022 tarih ve 31737 sayılı Resmi </a:t>
            </a:r>
            <a:r>
              <a:rPr lang="tr-TR" dirty="0" err="1">
                <a:latin typeface="Bahnschrift SemiLight SemiConde" panose="020B0502040204020203" pitchFamily="34" charset="0"/>
              </a:rPr>
              <a:t>Gazete’de</a:t>
            </a:r>
            <a:r>
              <a:rPr lang="tr-TR" dirty="0">
                <a:latin typeface="Bahnschrift SemiLight SemiConde" panose="020B0502040204020203" pitchFamily="34" charset="0"/>
              </a:rPr>
              <a:t> yayımlanan Kooperatif ve Üst Kuruluşlarının Denetimine Dair Yönetmelik</a:t>
            </a:r>
          </a:p>
          <a:p>
            <a:r>
              <a:rPr lang="tr-TR" dirty="0">
                <a:latin typeface="Bahnschrift SemiLight SemiConde" panose="020B0502040204020203" pitchFamily="34" charset="0"/>
              </a:rPr>
              <a:t>Son derece önemli ve faydalı bir düzenleme</a:t>
            </a:r>
          </a:p>
          <a:p>
            <a:r>
              <a:rPr lang="tr-TR" dirty="0">
                <a:latin typeface="Bahnschrift SemiLight SemiConde" panose="020B0502040204020203" pitchFamily="34" charset="0"/>
              </a:rPr>
              <a:t>Dış denetim yapabilecekler çeşitlendiriliyor</a:t>
            </a:r>
          </a:p>
          <a:p>
            <a:r>
              <a:rPr lang="tr-TR" dirty="0" err="1">
                <a:latin typeface="Bahnschrift SemiLight SemiConde" panose="020B0502040204020203" pitchFamily="34" charset="0"/>
              </a:rPr>
              <a:t>SMMM’lerin</a:t>
            </a:r>
            <a:r>
              <a:rPr lang="tr-TR" dirty="0">
                <a:latin typeface="Bahnschrift SemiLight SemiConde" panose="020B0502040204020203" pitchFamily="34" charset="0"/>
              </a:rPr>
              <a:t>, YMM’lerin ve bu unvanlara sahip olmamakla birlikte denetim yetkisi verilen birlik/merkez birliğinde denetimle görevli personellerin kooperatiflerde dış denetim gerçekleştirebilmeleri için “dış denetçi </a:t>
            </a:r>
            <a:r>
              <a:rPr lang="tr-TR" dirty="0" err="1">
                <a:latin typeface="Bahnschrift SemiLight SemiConde" panose="020B0502040204020203" pitchFamily="34" charset="0"/>
              </a:rPr>
              <a:t>eğitimi”ni</a:t>
            </a:r>
            <a:r>
              <a:rPr lang="tr-TR" dirty="0">
                <a:latin typeface="Bahnschrift SemiLight SemiConde" panose="020B0502040204020203" pitchFamily="34" charset="0"/>
              </a:rPr>
              <a:t> tamamlamaları zorunluluğu. Kooperatiflerin kendine özgü yapı ve faaliyetleri nedeniyle bu eğitimin içeriğinde denetim dışında, kooperatiflere ilişkin kapsamlı bir içerik bulunması.</a:t>
            </a:r>
          </a:p>
          <a:p>
            <a:endParaRPr lang="tr-TR" dirty="0">
              <a:latin typeface="Bahnschrift SemiLight SemiConde" panose="020B0502040204020203" pitchFamily="34" charset="0"/>
            </a:endParaRPr>
          </a:p>
          <a:p>
            <a:endParaRPr lang="tr-TR" dirty="0">
              <a:latin typeface="Bahnschrift SemiLight SemiConde" panose="020B0502040204020203" pitchFamily="34" charset="0"/>
            </a:endParaRPr>
          </a:p>
        </p:txBody>
      </p:sp>
      <p:sp>
        <p:nvSpPr>
          <p:cNvPr id="6" name="Metin Yer Tutucusu 5">
            <a:extLst>
              <a:ext uri="{FF2B5EF4-FFF2-40B4-BE49-F238E27FC236}">
                <a16:creationId xmlns:a16="http://schemas.microsoft.com/office/drawing/2014/main" id="{5F1C4120-196B-4656-A1AD-E557D83A4E63}"/>
              </a:ext>
            </a:extLst>
          </p:cNvPr>
          <p:cNvSpPr>
            <a:spLocks noGrp="1"/>
          </p:cNvSpPr>
          <p:nvPr>
            <p:ph type="body" sz="half" idx="2"/>
          </p:nvPr>
        </p:nvSpPr>
        <p:spPr/>
        <p:txBody>
          <a:bodyPr/>
          <a:lstStyle/>
          <a:p>
            <a:r>
              <a:rPr lang="tr-TR" dirty="0"/>
              <a:t>Olumlu Yönler</a:t>
            </a:r>
          </a:p>
        </p:txBody>
      </p:sp>
    </p:spTree>
    <p:extLst>
      <p:ext uri="{BB962C8B-B14F-4D97-AF65-F5344CB8AC3E}">
        <p14:creationId xmlns:p14="http://schemas.microsoft.com/office/powerpoint/2010/main" val="3011938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7A1956DF-CE9E-49FC-9F4B-3B40E47B49CC}"/>
              </a:ext>
            </a:extLst>
          </p:cNvPr>
          <p:cNvSpPr>
            <a:spLocks noGrp="1"/>
          </p:cNvSpPr>
          <p:nvPr>
            <p:ph type="title"/>
          </p:nvPr>
        </p:nvSpPr>
        <p:spPr/>
        <p:txBody>
          <a:bodyPr/>
          <a:lstStyle/>
          <a:p>
            <a:r>
              <a:rPr lang="tr-TR" dirty="0"/>
              <a:t>Kooperatiflerde Dış Denetim</a:t>
            </a:r>
          </a:p>
        </p:txBody>
      </p:sp>
      <p:sp>
        <p:nvSpPr>
          <p:cNvPr id="5" name="İçerik Yer Tutucusu 4">
            <a:extLst>
              <a:ext uri="{FF2B5EF4-FFF2-40B4-BE49-F238E27FC236}">
                <a16:creationId xmlns:a16="http://schemas.microsoft.com/office/drawing/2014/main" id="{8C88E506-4E6D-4AF1-8BE5-E8E9897FDF03}"/>
              </a:ext>
            </a:extLst>
          </p:cNvPr>
          <p:cNvSpPr>
            <a:spLocks noGrp="1"/>
          </p:cNvSpPr>
          <p:nvPr>
            <p:ph idx="1"/>
          </p:nvPr>
        </p:nvSpPr>
        <p:spPr/>
        <p:txBody>
          <a:bodyPr>
            <a:normAutofit/>
          </a:bodyPr>
          <a:lstStyle/>
          <a:p>
            <a:endParaRPr lang="tr-TR" dirty="0">
              <a:latin typeface="Bahnschrift SemiLight SemiConde" panose="020B0502040204020203" pitchFamily="34" charset="0"/>
            </a:endParaRPr>
          </a:p>
          <a:p>
            <a:r>
              <a:rPr lang="tr-TR" dirty="0">
                <a:latin typeface="Bahnschrift SemiLight SemiConde" panose="020B0502040204020203" pitchFamily="34" charset="0"/>
              </a:rPr>
              <a:t>Dış denetimin konusu temel olarak gelir, gider ve bilanço hesapları (varlık, borç ve </a:t>
            </a:r>
            <a:r>
              <a:rPr lang="tr-TR" dirty="0" err="1">
                <a:latin typeface="Bahnschrift SemiLight SemiConde" panose="020B0502040204020203" pitchFamily="34" charset="0"/>
              </a:rPr>
              <a:t>özkaynak</a:t>
            </a:r>
            <a:r>
              <a:rPr lang="tr-TR" dirty="0">
                <a:latin typeface="Bahnschrift SemiLight SemiConde" panose="020B0502040204020203" pitchFamily="34" charset="0"/>
              </a:rPr>
              <a:t> hesapları) ve bunların defter, kayıt ve belgelerle uyumluluğudur. </a:t>
            </a:r>
          </a:p>
          <a:p>
            <a:r>
              <a:rPr lang="tr-TR" dirty="0">
                <a:latin typeface="Bahnschrift SemiLight SemiConde" panose="020B0502040204020203" pitchFamily="34" charset="0"/>
              </a:rPr>
              <a:t>Hukuki ve idari işlemler, iş planları ve işletme performansı gibi konularda bir dış denetim sistemi öngörülmemiştir.  </a:t>
            </a:r>
          </a:p>
        </p:txBody>
      </p:sp>
      <p:sp>
        <p:nvSpPr>
          <p:cNvPr id="6" name="Metin Yer Tutucusu 5">
            <a:extLst>
              <a:ext uri="{FF2B5EF4-FFF2-40B4-BE49-F238E27FC236}">
                <a16:creationId xmlns:a16="http://schemas.microsoft.com/office/drawing/2014/main" id="{5F1C4120-196B-4656-A1AD-E557D83A4E63}"/>
              </a:ext>
            </a:extLst>
          </p:cNvPr>
          <p:cNvSpPr>
            <a:spLocks noGrp="1"/>
          </p:cNvSpPr>
          <p:nvPr>
            <p:ph type="body" sz="half" idx="2"/>
          </p:nvPr>
        </p:nvSpPr>
        <p:spPr/>
        <p:txBody>
          <a:bodyPr/>
          <a:lstStyle/>
          <a:p>
            <a:r>
              <a:rPr lang="tr-TR" dirty="0"/>
              <a:t>Eleştiriler</a:t>
            </a:r>
          </a:p>
        </p:txBody>
      </p:sp>
    </p:spTree>
    <p:extLst>
      <p:ext uri="{BB962C8B-B14F-4D97-AF65-F5344CB8AC3E}">
        <p14:creationId xmlns:p14="http://schemas.microsoft.com/office/powerpoint/2010/main" val="3535088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643AEEB-AF06-41EA-8030-9EF20B096A4F}"/>
              </a:ext>
            </a:extLst>
          </p:cNvPr>
          <p:cNvSpPr>
            <a:spLocks noGrp="1"/>
          </p:cNvSpPr>
          <p:nvPr>
            <p:ph type="title"/>
          </p:nvPr>
        </p:nvSpPr>
        <p:spPr/>
        <p:txBody>
          <a:bodyPr/>
          <a:lstStyle/>
          <a:p>
            <a:r>
              <a:rPr lang="tr-TR" dirty="0"/>
              <a:t>Kooperatifçilik Gerçekten Destekleniyor mu?</a:t>
            </a:r>
          </a:p>
        </p:txBody>
      </p:sp>
      <p:sp>
        <p:nvSpPr>
          <p:cNvPr id="3" name="İçerik Yer Tutucusu 2">
            <a:extLst>
              <a:ext uri="{FF2B5EF4-FFF2-40B4-BE49-F238E27FC236}">
                <a16:creationId xmlns:a16="http://schemas.microsoft.com/office/drawing/2014/main" id="{D9ADD052-2E03-400A-8C2E-45EDD669C793}"/>
              </a:ext>
            </a:extLst>
          </p:cNvPr>
          <p:cNvSpPr>
            <a:spLocks noGrp="1"/>
          </p:cNvSpPr>
          <p:nvPr>
            <p:ph idx="1"/>
          </p:nvPr>
        </p:nvSpPr>
        <p:spPr/>
        <p:txBody>
          <a:bodyPr>
            <a:normAutofit fontScale="92500" lnSpcReduction="10000"/>
          </a:bodyPr>
          <a:lstStyle/>
          <a:p>
            <a:endParaRPr lang="tr-TR" dirty="0">
              <a:latin typeface="Bahnschrift SemiLight SemiConde" panose="020B0502040204020203" pitchFamily="34" charset="0"/>
            </a:endParaRPr>
          </a:p>
          <a:p>
            <a:r>
              <a:rPr lang="tr-TR" dirty="0">
                <a:latin typeface="Bahnschrift SemiLight SemiConde" panose="020B0502040204020203" pitchFamily="34" charset="0"/>
              </a:rPr>
              <a:t>Parçalı ve birbiriyle uyumlu olmayan yasal yapı</a:t>
            </a:r>
          </a:p>
          <a:p>
            <a:pPr lvl="1"/>
            <a:r>
              <a:rPr lang="tr-TR" dirty="0">
                <a:latin typeface="Bahnschrift SemiLight SemiConde" panose="020B0502040204020203" pitchFamily="34" charset="0"/>
              </a:rPr>
              <a:t>Onlarca kooperatif türü</a:t>
            </a:r>
          </a:p>
          <a:p>
            <a:pPr lvl="1"/>
            <a:r>
              <a:rPr lang="tr-TR" dirty="0">
                <a:latin typeface="Bahnschrift SemiLight SemiConde" panose="020B0502040204020203" pitchFamily="34" charset="0"/>
              </a:rPr>
              <a:t>Çok sayıda faklı kanun (kooperatifler kanunu, iş kanunu, kurumlar vergisi kanunu, gelir vergisi kanunu, katma değer vergisi kanunu vb.)</a:t>
            </a:r>
          </a:p>
          <a:p>
            <a:pPr lvl="1"/>
            <a:r>
              <a:rPr lang="tr-TR" dirty="0">
                <a:latin typeface="Bahnschrift SemiLight SemiConde" panose="020B0502040204020203" pitchFamily="34" charset="0"/>
              </a:rPr>
              <a:t>Kanunların birbirleriyle örtüşmeyen hususları </a:t>
            </a:r>
          </a:p>
          <a:p>
            <a:pPr lvl="1"/>
            <a:r>
              <a:rPr lang="tr-TR" dirty="0">
                <a:latin typeface="Bahnschrift SemiLight SemiConde" panose="020B0502040204020203" pitchFamily="34" charset="0"/>
              </a:rPr>
              <a:t>Üç bakanlık (Tarım ve Orman, Ticaret, Çevre ve Şehircilik) arasında kooperatifçiliğin sorunları ve çözüm önerileri konusunda görüş birliğinin olmayışı bulunmayışı</a:t>
            </a:r>
          </a:p>
          <a:p>
            <a:r>
              <a:rPr lang="tr-TR" dirty="0">
                <a:latin typeface="Bahnschrift SemiLight SemiConde" panose="020B0502040204020203" pitchFamily="34" charset="0"/>
              </a:rPr>
              <a:t>Kamunun kooperatifçiliğe bakış açısı</a:t>
            </a:r>
          </a:p>
          <a:p>
            <a:pPr lvl="1"/>
            <a:r>
              <a:rPr lang="tr-TR" dirty="0">
                <a:latin typeface="Bahnschrift SemiLight SemiConde" panose="020B0502040204020203" pitchFamily="34" charset="0"/>
              </a:rPr>
              <a:t>Öncelik kooperatifçilikte değil</a:t>
            </a:r>
          </a:p>
          <a:p>
            <a:pPr lvl="1"/>
            <a:r>
              <a:rPr lang="tr-TR" dirty="0">
                <a:latin typeface="Bahnschrift SemiLight SemiConde" panose="020B0502040204020203" pitchFamily="34" charset="0"/>
              </a:rPr>
              <a:t>Kooperatifleri şirketleşmesini kolaylaştıran bakış açısı</a:t>
            </a:r>
          </a:p>
          <a:p>
            <a:pPr lvl="1"/>
            <a:r>
              <a:rPr lang="tr-TR" dirty="0">
                <a:latin typeface="Bahnschrift SemiLight SemiConde" panose="020B0502040204020203" pitchFamily="34" charset="0"/>
              </a:rPr>
              <a:t>Kamu kuruluşlarının yatay/denetleyici değil dikey/cezalandırıcı yöntemlerle ilişki kurması</a:t>
            </a:r>
          </a:p>
          <a:p>
            <a:pPr lvl="1"/>
            <a:r>
              <a:rPr lang="tr-TR" dirty="0">
                <a:latin typeface="Bahnschrift SemiLight SemiConde" panose="020B0502040204020203" pitchFamily="34" charset="0"/>
              </a:rPr>
              <a:t>Yetersiz bilgilendirme ve ağır cezai müeyyideler</a:t>
            </a:r>
          </a:p>
          <a:p>
            <a:pPr lvl="1"/>
            <a:r>
              <a:rPr lang="tr-TR" dirty="0">
                <a:latin typeface="Bahnschrift SemiLight SemiConde" panose="020B0502040204020203" pitchFamily="34" charset="0"/>
              </a:rPr>
              <a:t>Özerk ve demokratik kooperatifçiliğin teşvik edilmemesi</a:t>
            </a:r>
          </a:p>
        </p:txBody>
      </p:sp>
      <p:sp>
        <p:nvSpPr>
          <p:cNvPr id="4" name="Metin Yer Tutucusu 3">
            <a:extLst>
              <a:ext uri="{FF2B5EF4-FFF2-40B4-BE49-F238E27FC236}">
                <a16:creationId xmlns:a16="http://schemas.microsoft.com/office/drawing/2014/main" id="{63766297-6E28-4C1B-8BAD-6E650907588E}"/>
              </a:ext>
            </a:extLst>
          </p:cNvPr>
          <p:cNvSpPr>
            <a:spLocks noGrp="1"/>
          </p:cNvSpPr>
          <p:nvPr>
            <p:ph type="body" sz="half" idx="2"/>
          </p:nvPr>
        </p:nvSpPr>
        <p:spPr/>
        <p:txBody>
          <a:bodyPr>
            <a:normAutofit fontScale="85000" lnSpcReduction="20000"/>
          </a:bodyPr>
          <a:lstStyle/>
          <a:p>
            <a:r>
              <a:rPr lang="tr-TR" dirty="0">
                <a:latin typeface="Bahnschrift SemiLight SemiConde" panose="020B0502040204020203" pitchFamily="34" charset="0"/>
              </a:rPr>
              <a:t>“Devlet, milli ekonominin yararlarını dikkate alarak, öncelikle üretimin artırılmasını ve tüketicinin korunmasını amaçlayan kooperatifçiliğin gelişmesini sağlayacak tedbirleri alır.” (Anayasa’nın 171. maddesi)</a:t>
            </a:r>
            <a:endParaRPr lang="tr-TR" dirty="0"/>
          </a:p>
        </p:txBody>
      </p:sp>
    </p:spTree>
    <p:extLst>
      <p:ext uri="{BB962C8B-B14F-4D97-AF65-F5344CB8AC3E}">
        <p14:creationId xmlns:p14="http://schemas.microsoft.com/office/powerpoint/2010/main" val="585479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9C13CA6B-61F2-4420-8DA6-4552EA832FBF}"/>
              </a:ext>
            </a:extLst>
          </p:cNvPr>
          <p:cNvPicPr>
            <a:picLocks noChangeAspect="1"/>
          </p:cNvPicPr>
          <p:nvPr/>
        </p:nvPicPr>
        <p:blipFill>
          <a:blip r:embed="rId2"/>
          <a:stretch>
            <a:fillRect/>
          </a:stretch>
        </p:blipFill>
        <p:spPr>
          <a:xfrm>
            <a:off x="1264355" y="711200"/>
            <a:ext cx="9440589" cy="5310331"/>
          </a:xfrm>
          <a:prstGeom prst="rect">
            <a:avLst/>
          </a:prstGeom>
        </p:spPr>
      </p:pic>
    </p:spTree>
    <p:extLst>
      <p:ext uri="{BB962C8B-B14F-4D97-AF65-F5344CB8AC3E}">
        <p14:creationId xmlns:p14="http://schemas.microsoft.com/office/powerpoint/2010/main" val="1860789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4843793F-84C6-4143-A90E-9F7E44B0CF6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75070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E17CA7B9-D53F-4154-93C4-F9097E4C069E}"/>
              </a:ext>
            </a:extLst>
          </p:cNvPr>
          <p:cNvPicPr>
            <a:picLocks noChangeAspect="1"/>
          </p:cNvPicPr>
          <p:nvPr/>
        </p:nvPicPr>
        <p:blipFill>
          <a:blip r:embed="rId2"/>
          <a:stretch>
            <a:fillRect/>
          </a:stretch>
        </p:blipFill>
        <p:spPr>
          <a:xfrm>
            <a:off x="5822084" y="1001424"/>
            <a:ext cx="4855152" cy="4855152"/>
          </a:xfrm>
          <a:prstGeom prst="rect">
            <a:avLst/>
          </a:prstGeom>
        </p:spPr>
      </p:pic>
      <p:sp>
        <p:nvSpPr>
          <p:cNvPr id="7" name="Unvan 6">
            <a:extLst>
              <a:ext uri="{FF2B5EF4-FFF2-40B4-BE49-F238E27FC236}">
                <a16:creationId xmlns:a16="http://schemas.microsoft.com/office/drawing/2014/main" id="{E15B51C3-8421-4CFF-B0D1-0859C073DD08}"/>
              </a:ext>
            </a:extLst>
          </p:cNvPr>
          <p:cNvSpPr>
            <a:spLocks noGrp="1"/>
          </p:cNvSpPr>
          <p:nvPr>
            <p:ph type="title"/>
          </p:nvPr>
        </p:nvSpPr>
        <p:spPr/>
        <p:txBody>
          <a:bodyPr/>
          <a:lstStyle/>
          <a:p>
            <a:r>
              <a:rPr lang="tr-TR" sz="2800" dirty="0"/>
              <a:t>Daha Dengeli Bir Ekonomi ve Toplum için</a:t>
            </a:r>
          </a:p>
        </p:txBody>
      </p:sp>
      <p:sp>
        <p:nvSpPr>
          <p:cNvPr id="12" name="İçerik Yer Tutucusu 11">
            <a:extLst>
              <a:ext uri="{FF2B5EF4-FFF2-40B4-BE49-F238E27FC236}">
                <a16:creationId xmlns:a16="http://schemas.microsoft.com/office/drawing/2014/main" id="{986F5071-77A2-4BCF-B118-84CF30A7B227}"/>
              </a:ext>
            </a:extLst>
          </p:cNvPr>
          <p:cNvSpPr>
            <a:spLocks noGrp="1"/>
          </p:cNvSpPr>
          <p:nvPr>
            <p:ph idx="1"/>
          </p:nvPr>
        </p:nvSpPr>
        <p:spPr/>
        <p:txBody>
          <a:bodyPr/>
          <a:lstStyle/>
          <a:p>
            <a:endParaRPr lang="tr-TR"/>
          </a:p>
        </p:txBody>
      </p:sp>
      <p:sp>
        <p:nvSpPr>
          <p:cNvPr id="13" name="Metin Yer Tutucusu 12">
            <a:extLst>
              <a:ext uri="{FF2B5EF4-FFF2-40B4-BE49-F238E27FC236}">
                <a16:creationId xmlns:a16="http://schemas.microsoft.com/office/drawing/2014/main" id="{E9BEB4B2-6494-48A2-B37D-D29E6C0B75EB}"/>
              </a:ext>
            </a:extLst>
          </p:cNvPr>
          <p:cNvSpPr>
            <a:spLocks noGrp="1"/>
          </p:cNvSpPr>
          <p:nvPr>
            <p:ph type="body" sz="half" idx="2"/>
          </p:nvPr>
        </p:nvSpPr>
        <p:spPr/>
        <p:txBody>
          <a:bodyPr>
            <a:normAutofit fontScale="77500" lnSpcReduction="20000"/>
          </a:bodyPr>
          <a:lstStyle/>
          <a:p>
            <a:r>
              <a:rPr lang="tr-TR" dirty="0"/>
              <a:t>Dengeli bir toplum için güçlü bir kamu sektörü ile özel sektörün yanı sıra kooperatiflerin ve diğer sosyal ve hükümet dışı kuruluşların içinde bulunduğu güçlü bir sektörün varlığı da gereklidir. </a:t>
            </a:r>
          </a:p>
          <a:p>
            <a:endParaRPr lang="tr-TR" dirty="0"/>
          </a:p>
        </p:txBody>
      </p:sp>
    </p:spTree>
    <p:extLst>
      <p:ext uri="{BB962C8B-B14F-4D97-AF65-F5344CB8AC3E}">
        <p14:creationId xmlns:p14="http://schemas.microsoft.com/office/powerpoint/2010/main" val="1097332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D84ED2E-6016-496E-93CA-1AD443717D9F}"/>
              </a:ext>
            </a:extLst>
          </p:cNvPr>
          <p:cNvSpPr>
            <a:spLocks noGrp="1"/>
          </p:cNvSpPr>
          <p:nvPr>
            <p:ph type="title"/>
          </p:nvPr>
        </p:nvSpPr>
        <p:spPr/>
        <p:txBody>
          <a:bodyPr/>
          <a:lstStyle/>
          <a:p>
            <a:r>
              <a:rPr lang="tr-TR" dirty="0"/>
              <a:t>Kooperatiflerin Farkı</a:t>
            </a:r>
          </a:p>
        </p:txBody>
      </p:sp>
      <p:sp>
        <p:nvSpPr>
          <p:cNvPr id="3" name="İçerik Yer Tutucusu 2">
            <a:extLst>
              <a:ext uri="{FF2B5EF4-FFF2-40B4-BE49-F238E27FC236}">
                <a16:creationId xmlns:a16="http://schemas.microsoft.com/office/drawing/2014/main" id="{A615CAC0-7EAC-4ADC-9019-81F477B7E26C}"/>
              </a:ext>
            </a:extLst>
          </p:cNvPr>
          <p:cNvSpPr>
            <a:spLocks noGrp="1"/>
          </p:cNvSpPr>
          <p:nvPr>
            <p:ph idx="1"/>
          </p:nvPr>
        </p:nvSpPr>
        <p:spPr/>
        <p:txBody>
          <a:bodyPr>
            <a:normAutofit fontScale="85000" lnSpcReduction="10000"/>
          </a:bodyPr>
          <a:lstStyle/>
          <a:p>
            <a:endParaRPr lang="tr-TR" dirty="0">
              <a:latin typeface="Bahnschrift SemiLight SemiConde" panose="020B0502040204020203" pitchFamily="34" charset="0"/>
            </a:endParaRPr>
          </a:p>
          <a:p>
            <a:r>
              <a:rPr lang="tr-TR" sz="2000" dirty="0">
                <a:latin typeface="Bahnschrift SemiLight SemiConde" panose="020B0502040204020203" pitchFamily="34" charset="0"/>
              </a:rPr>
              <a:t>Kooperatiflerin asıl amacı, kâr elde etmek değil sahibi ve denetiminden sorumlu ortaklarının ihtiyaçlarını karşılayarak gelişmelerini sağlamaktır.</a:t>
            </a:r>
          </a:p>
          <a:p>
            <a:r>
              <a:rPr lang="tr-TR" sz="2000" dirty="0">
                <a:latin typeface="Bahnschrift SemiLight SemiConde" panose="020B0502040204020203" pitchFamily="34" charset="0"/>
              </a:rPr>
              <a:t>Kooperatifler; çeşitli ihtiyaç ve isteklerin karşılanması, piyasada yer alan olumsuzluklara karşı önlem alınması ve kişilerin ekonomik çıkarlarının arttırılması gibi amaçlarla kurulabilir. </a:t>
            </a:r>
          </a:p>
          <a:p>
            <a:r>
              <a:rPr lang="tr-TR" sz="2000" dirty="0">
                <a:latin typeface="Bahnschrift SemiLight SemiConde" panose="020B0502040204020203" pitchFamily="34" charset="0"/>
              </a:rPr>
              <a:t>Kooperatifleri diğer tüzel kişilik formlarından (şirket, vakıf, dernek ve türevleri) ayıran ve üstün kılan bir yönü de aynı anda hem ekonomik hem de sosyal amaçları yerine getirmesidir.</a:t>
            </a:r>
          </a:p>
          <a:p>
            <a:r>
              <a:rPr lang="tr-TR" sz="2000" dirty="0">
                <a:latin typeface="Bahnschrift SemiLight SemiConde" panose="020B0502040204020203" pitchFamily="34" charset="0"/>
              </a:rPr>
              <a:t>Türk hukukunda kooperatifler ticaret şirketleri sistematiğinde, ticaret şirketleri türleri arasında sayılmıştır. Dolayısıyla kooperatifler  “tacir olmanın sonuçlarına tabidir”. Fakat  bu sınıflandırma kooperatiflerin işlev olarak diğer ticaret şirketlerinden pozitif ayrıştıran yönlerini görmemize ve kullanmamıza engel olmamalı.</a:t>
            </a:r>
            <a:endParaRPr lang="tr-TR" sz="2000" i="1" dirty="0">
              <a:latin typeface="Bahnschrift SemiLight SemiConde" panose="020B0502040204020203" pitchFamily="34" charset="0"/>
            </a:endParaRPr>
          </a:p>
        </p:txBody>
      </p:sp>
      <p:sp>
        <p:nvSpPr>
          <p:cNvPr id="4" name="Metin Yer Tutucusu 3">
            <a:extLst>
              <a:ext uri="{FF2B5EF4-FFF2-40B4-BE49-F238E27FC236}">
                <a16:creationId xmlns:a16="http://schemas.microsoft.com/office/drawing/2014/main" id="{1ED1A590-5F20-4BE3-8DF1-D5F6D534E6B6}"/>
              </a:ext>
            </a:extLst>
          </p:cNvPr>
          <p:cNvSpPr>
            <a:spLocks noGrp="1"/>
          </p:cNvSpPr>
          <p:nvPr>
            <p:ph type="body" sz="half" idx="2"/>
          </p:nvPr>
        </p:nvSpPr>
        <p:spPr/>
        <p:txBody>
          <a:bodyPr>
            <a:normAutofit fontScale="85000" lnSpcReduction="20000"/>
          </a:bodyPr>
          <a:lstStyle/>
          <a:p>
            <a:r>
              <a:rPr lang="tr-TR" dirty="0">
                <a:latin typeface="Bahnschrift SemiLight SemiConde" panose="020B0502040204020203" pitchFamily="34" charset="0"/>
              </a:rPr>
              <a:t>“</a:t>
            </a:r>
            <a:r>
              <a:rPr lang="tr-TR" dirty="0"/>
              <a:t>Kooperatiflerin özel statüsü tanınmıyorsa ayrı bir kooperatif kanunu olması için hiçbir sebep yoktur.” (BM Genel Sekreterinin Sosyal Kalkınmada Kooperatifler Raporu, 2021)</a:t>
            </a:r>
          </a:p>
          <a:p>
            <a:endParaRPr lang="tr-TR" dirty="0"/>
          </a:p>
        </p:txBody>
      </p:sp>
    </p:spTree>
    <p:extLst>
      <p:ext uri="{BB962C8B-B14F-4D97-AF65-F5344CB8AC3E}">
        <p14:creationId xmlns:p14="http://schemas.microsoft.com/office/powerpoint/2010/main" val="626623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D84ED2E-6016-496E-93CA-1AD443717D9F}"/>
              </a:ext>
            </a:extLst>
          </p:cNvPr>
          <p:cNvSpPr>
            <a:spLocks noGrp="1"/>
          </p:cNvSpPr>
          <p:nvPr>
            <p:ph type="title"/>
          </p:nvPr>
        </p:nvSpPr>
        <p:spPr/>
        <p:txBody>
          <a:bodyPr/>
          <a:lstStyle/>
          <a:p>
            <a:r>
              <a:rPr lang="tr-TR" dirty="0"/>
              <a:t>Yasal ve Düzenleyici Çerçeveler</a:t>
            </a:r>
          </a:p>
        </p:txBody>
      </p:sp>
      <p:sp>
        <p:nvSpPr>
          <p:cNvPr id="3" name="İçerik Yer Tutucusu 2">
            <a:extLst>
              <a:ext uri="{FF2B5EF4-FFF2-40B4-BE49-F238E27FC236}">
                <a16:creationId xmlns:a16="http://schemas.microsoft.com/office/drawing/2014/main" id="{A615CAC0-7EAC-4ADC-9019-81F477B7E26C}"/>
              </a:ext>
            </a:extLst>
          </p:cNvPr>
          <p:cNvSpPr>
            <a:spLocks noGrp="1"/>
          </p:cNvSpPr>
          <p:nvPr>
            <p:ph idx="1"/>
          </p:nvPr>
        </p:nvSpPr>
        <p:spPr/>
        <p:txBody>
          <a:bodyPr>
            <a:normAutofit/>
          </a:bodyPr>
          <a:lstStyle/>
          <a:p>
            <a:r>
              <a:rPr lang="tr-TR" sz="2000" dirty="0">
                <a:latin typeface="Bahnschrift SemiLight SemiConde" panose="020B0502040204020203" pitchFamily="34" charset="0"/>
              </a:rPr>
              <a:t>Kooperatifler, BM ve onun kuruluşları (ILO) tarafından ulusal ekonomik ve sosyal kalkınmanın hedeflerinden biri olarak teşvik edilmektedir.</a:t>
            </a:r>
          </a:p>
          <a:p>
            <a:r>
              <a:rPr lang="tr-TR" sz="2000" dirty="0">
                <a:latin typeface="Bahnschrift SemiLight SemiConde" panose="020B0502040204020203" pitchFamily="34" charset="0"/>
              </a:rPr>
              <a:t>“</a:t>
            </a:r>
            <a:r>
              <a:rPr lang="tr-TR" sz="2000" i="1" dirty="0">
                <a:latin typeface="Bahnschrift SemiLight SemiConde" panose="020B0502040204020203" pitchFamily="34" charset="0"/>
              </a:rPr>
              <a:t>Hükümetler, gerekirse, kooperatiflerin … sosyal ve kamusal hedefleri içeren faaliyetleri yararına destek tedbirleri almalıdır. Bu tedbirler, gerekli diğer konuları da kapsayacak şekilde ve mümkün olduğunca, vergi avantajlarını, kredileri, bağışları, imar (bayındırlık işleri) programlarından yararlanma kolaylıklarını ve satın alma konusunda özel hükümleri içerebilecektir.”</a:t>
            </a:r>
          </a:p>
        </p:txBody>
      </p:sp>
      <p:sp>
        <p:nvSpPr>
          <p:cNvPr id="7" name="Metin Yer Tutucusu 6">
            <a:extLst>
              <a:ext uri="{FF2B5EF4-FFF2-40B4-BE49-F238E27FC236}">
                <a16:creationId xmlns:a16="http://schemas.microsoft.com/office/drawing/2014/main" id="{0004FA63-754B-49BC-ACA8-C6C8F8CA8B67}"/>
              </a:ext>
            </a:extLst>
          </p:cNvPr>
          <p:cNvSpPr>
            <a:spLocks noGrp="1"/>
          </p:cNvSpPr>
          <p:nvPr>
            <p:ph type="body" sz="half" idx="2"/>
          </p:nvPr>
        </p:nvSpPr>
        <p:spPr/>
        <p:txBody>
          <a:bodyPr>
            <a:normAutofit fontScale="85000" lnSpcReduction="10000"/>
          </a:bodyPr>
          <a:lstStyle/>
          <a:p>
            <a:r>
              <a:rPr lang="tr-TR" dirty="0"/>
              <a:t>ILO’nun Kooperatiflerin Teşvikine İlişkin Tavsiye Kararı (2002): Destekleyici yasal ve düzenleyici ortamın sağlanmasında yol gösterici temel belge</a:t>
            </a:r>
          </a:p>
          <a:p>
            <a:endParaRPr lang="tr-TR" dirty="0"/>
          </a:p>
        </p:txBody>
      </p:sp>
    </p:spTree>
    <p:extLst>
      <p:ext uri="{BB962C8B-B14F-4D97-AF65-F5344CB8AC3E}">
        <p14:creationId xmlns:p14="http://schemas.microsoft.com/office/powerpoint/2010/main" val="2959850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D84ED2E-6016-496E-93CA-1AD443717D9F}"/>
              </a:ext>
            </a:extLst>
          </p:cNvPr>
          <p:cNvSpPr>
            <a:spLocks noGrp="1"/>
          </p:cNvSpPr>
          <p:nvPr>
            <p:ph type="title"/>
          </p:nvPr>
        </p:nvSpPr>
        <p:spPr/>
        <p:txBody>
          <a:bodyPr/>
          <a:lstStyle/>
          <a:p>
            <a:r>
              <a:rPr lang="tr-TR" dirty="0"/>
              <a:t>Yasal ve Düzenleyici Çerçeveler</a:t>
            </a:r>
          </a:p>
        </p:txBody>
      </p:sp>
      <p:sp>
        <p:nvSpPr>
          <p:cNvPr id="3" name="İçerik Yer Tutucusu 2">
            <a:extLst>
              <a:ext uri="{FF2B5EF4-FFF2-40B4-BE49-F238E27FC236}">
                <a16:creationId xmlns:a16="http://schemas.microsoft.com/office/drawing/2014/main" id="{A615CAC0-7EAC-4ADC-9019-81F477B7E26C}"/>
              </a:ext>
            </a:extLst>
          </p:cNvPr>
          <p:cNvSpPr>
            <a:spLocks noGrp="1"/>
          </p:cNvSpPr>
          <p:nvPr>
            <p:ph idx="1"/>
          </p:nvPr>
        </p:nvSpPr>
        <p:spPr/>
        <p:txBody>
          <a:bodyPr>
            <a:normAutofit lnSpcReduction="10000"/>
          </a:bodyPr>
          <a:lstStyle/>
          <a:p>
            <a:endParaRPr lang="tr-TR" dirty="0">
              <a:latin typeface="Bahnschrift SemiLight SemiConde" panose="020B0502040204020203" pitchFamily="34" charset="0"/>
            </a:endParaRPr>
          </a:p>
          <a:p>
            <a:r>
              <a:rPr lang="tr-TR" sz="2000" dirty="0">
                <a:latin typeface="Bahnschrift SemiLight SemiConde" panose="020B0502040204020203" pitchFamily="34" charset="0"/>
              </a:rPr>
              <a:t>AB Komisyonu’nun Avrupa Birliği üyesi ülkelerde kooperatiflerin teşvik edilmesi hakkında kararı (2004) kooperatiflerin şirketlerle rekabet edebilmesi ve ekonomide hayatta kalabilmesi için, kooperatiflere özel vergi uygulamalarının getirilmesi hususuna yer vermiştir. </a:t>
            </a:r>
          </a:p>
          <a:p>
            <a:r>
              <a:rPr lang="tr-TR" sz="2000" dirty="0">
                <a:latin typeface="Bahnschrift SemiLight SemiConde" panose="020B0502040204020203" pitchFamily="34" charset="0"/>
              </a:rPr>
              <a:t>AB Sosyal Ekonomi Eylem Planı (2021-2026), vergilendirme çerçevelerinin sosyal ekonominin ihtiyaçlarına uyarlanmasını hedeflemektedir.</a:t>
            </a:r>
          </a:p>
          <a:p>
            <a:r>
              <a:rPr lang="tr-TR" sz="2000" dirty="0">
                <a:latin typeface="Bahnschrift SemiLight SemiConde" panose="020B0502040204020203" pitchFamily="34" charset="0"/>
              </a:rPr>
              <a:t>Halen kooperatiflere özgü vergi uygulamaları Belçika, İtalya, Portekiz gibi bazı üye ülkelerde uygulanmaktadır.</a:t>
            </a:r>
          </a:p>
          <a:p>
            <a:r>
              <a:rPr lang="tr-TR" sz="2000" dirty="0">
                <a:latin typeface="Bahnschrift SemiLight SemiConde" panose="020B0502040204020203" pitchFamily="34" charset="0"/>
              </a:rPr>
              <a:t>ABD’de kooperatiflerin gelişimi için tanınan imtiyazlardan biri de vergi avantajlarıdır.</a:t>
            </a:r>
          </a:p>
        </p:txBody>
      </p:sp>
      <p:sp>
        <p:nvSpPr>
          <p:cNvPr id="5" name="Metin Yer Tutucusu 4">
            <a:extLst>
              <a:ext uri="{FF2B5EF4-FFF2-40B4-BE49-F238E27FC236}">
                <a16:creationId xmlns:a16="http://schemas.microsoft.com/office/drawing/2014/main" id="{9CF14E47-E438-4307-B71E-B59EFBC7AA91}"/>
              </a:ext>
            </a:extLst>
          </p:cNvPr>
          <p:cNvSpPr>
            <a:spLocks noGrp="1"/>
          </p:cNvSpPr>
          <p:nvPr>
            <p:ph type="body" sz="half" idx="2"/>
          </p:nvPr>
        </p:nvSpPr>
        <p:spPr/>
        <p:txBody>
          <a:bodyPr/>
          <a:lstStyle/>
          <a:p>
            <a:r>
              <a:rPr lang="tr-TR" dirty="0"/>
              <a:t>Dünya’da kooperatiflere yönelik vergi uygulamaları </a:t>
            </a:r>
          </a:p>
        </p:txBody>
      </p:sp>
    </p:spTree>
    <p:extLst>
      <p:ext uri="{BB962C8B-B14F-4D97-AF65-F5344CB8AC3E}">
        <p14:creationId xmlns:p14="http://schemas.microsoft.com/office/powerpoint/2010/main" val="3073193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D84ED2E-6016-496E-93CA-1AD443717D9F}"/>
              </a:ext>
            </a:extLst>
          </p:cNvPr>
          <p:cNvSpPr>
            <a:spLocks noGrp="1"/>
          </p:cNvSpPr>
          <p:nvPr>
            <p:ph type="title"/>
          </p:nvPr>
        </p:nvSpPr>
        <p:spPr/>
        <p:txBody>
          <a:bodyPr/>
          <a:lstStyle/>
          <a:p>
            <a:r>
              <a:rPr lang="tr-TR" dirty="0"/>
              <a:t>Türkiye’deki Vergi  Uygulamaları</a:t>
            </a:r>
          </a:p>
        </p:txBody>
      </p:sp>
      <p:sp>
        <p:nvSpPr>
          <p:cNvPr id="3" name="İçerik Yer Tutucusu 2">
            <a:extLst>
              <a:ext uri="{FF2B5EF4-FFF2-40B4-BE49-F238E27FC236}">
                <a16:creationId xmlns:a16="http://schemas.microsoft.com/office/drawing/2014/main" id="{A615CAC0-7EAC-4ADC-9019-81F477B7E26C}"/>
              </a:ext>
            </a:extLst>
          </p:cNvPr>
          <p:cNvSpPr>
            <a:spLocks noGrp="1"/>
          </p:cNvSpPr>
          <p:nvPr>
            <p:ph idx="1"/>
          </p:nvPr>
        </p:nvSpPr>
        <p:spPr/>
        <p:txBody>
          <a:bodyPr>
            <a:normAutofit lnSpcReduction="10000"/>
          </a:bodyPr>
          <a:lstStyle/>
          <a:p>
            <a:endParaRPr lang="tr-TR" dirty="0">
              <a:latin typeface="Bahnschrift SemiLight SemiConde" panose="020B0502040204020203" pitchFamily="34" charset="0"/>
            </a:endParaRPr>
          </a:p>
          <a:p>
            <a:r>
              <a:rPr lang="tr-TR" sz="2000" dirty="0">
                <a:latin typeface="Bahnschrift SemiLight SemiConde" panose="020B0502040204020203" pitchFamily="34" charset="0"/>
              </a:rPr>
              <a:t>Türkiye’de uzun yıllar kooperatiflerin –dünya örneklerinden hareketle - vergi avantajı ile teşvik edilmesi yolu seçilmiş, bu kapsamda kooperatiflere, kurumlar vergisi muafiyeti ve katma değer vergisi istisnaları ile küçük ölçekteki diğer muafiyet ve istisnalar tanınmıştır. </a:t>
            </a:r>
          </a:p>
          <a:p>
            <a:r>
              <a:rPr lang="tr-TR" sz="2000" dirty="0">
                <a:latin typeface="Bahnschrift SemiLight SemiConde" panose="020B0502040204020203" pitchFamily="34" charset="0"/>
              </a:rPr>
              <a:t>Ancak, bazı kooperatifler kurumlar vergisi kapsamına alınmıştır.</a:t>
            </a:r>
          </a:p>
          <a:p>
            <a:r>
              <a:rPr lang="tr-TR" sz="2000" dirty="0">
                <a:latin typeface="Bahnschrift SemiLight SemiConde" panose="020B0502040204020203" pitchFamily="34" charset="0"/>
              </a:rPr>
              <a:t> Yine, katma değer vergisi ile ilgili istisnaların kaldırılmasına yönelik düzenlemeler de hayata geçirilmiştir.</a:t>
            </a:r>
          </a:p>
          <a:p>
            <a:r>
              <a:rPr lang="tr-TR" sz="2000" i="1" dirty="0">
                <a:latin typeface="Bahnschrift SemiLight SemiConde" panose="020B0502040204020203" pitchFamily="34" charset="0"/>
              </a:rPr>
              <a:t>Bu düzenlemelerin gerekliliği veya sağlayacağı katkılar, kooperatiflerin kendine özgü yapıları dikkate alınarak etraflıca tartışıldı mı? </a:t>
            </a:r>
          </a:p>
        </p:txBody>
      </p:sp>
      <p:sp>
        <p:nvSpPr>
          <p:cNvPr id="5" name="Metin Yer Tutucusu 4">
            <a:extLst>
              <a:ext uri="{FF2B5EF4-FFF2-40B4-BE49-F238E27FC236}">
                <a16:creationId xmlns:a16="http://schemas.microsoft.com/office/drawing/2014/main" id="{9CF14E47-E438-4307-B71E-B59EFBC7AA91}"/>
              </a:ext>
            </a:extLst>
          </p:cNvPr>
          <p:cNvSpPr>
            <a:spLocks noGrp="1"/>
          </p:cNvSpPr>
          <p:nvPr>
            <p:ph type="body" sz="half" idx="2"/>
          </p:nvPr>
        </p:nvSpPr>
        <p:spPr/>
        <p:txBody>
          <a:bodyPr/>
          <a:lstStyle/>
          <a:p>
            <a:r>
              <a:rPr lang="tr-TR" dirty="0"/>
              <a:t>Kooperatiflere yönelik vergi politikasının olumsuz olarak değişmesi</a:t>
            </a:r>
          </a:p>
        </p:txBody>
      </p:sp>
    </p:spTree>
    <p:extLst>
      <p:ext uri="{BB962C8B-B14F-4D97-AF65-F5344CB8AC3E}">
        <p14:creationId xmlns:p14="http://schemas.microsoft.com/office/powerpoint/2010/main" val="2588990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7A1956DF-CE9E-49FC-9F4B-3B40E47B49CC}"/>
              </a:ext>
            </a:extLst>
          </p:cNvPr>
          <p:cNvSpPr>
            <a:spLocks noGrp="1"/>
          </p:cNvSpPr>
          <p:nvPr>
            <p:ph type="title"/>
          </p:nvPr>
        </p:nvSpPr>
        <p:spPr/>
        <p:txBody>
          <a:bodyPr/>
          <a:lstStyle/>
          <a:p>
            <a:r>
              <a:rPr lang="tr-TR" dirty="0"/>
              <a:t>Kooperatifler Teşvik Ediliyor mu?</a:t>
            </a:r>
          </a:p>
        </p:txBody>
      </p:sp>
      <p:sp>
        <p:nvSpPr>
          <p:cNvPr id="5" name="İçerik Yer Tutucusu 4">
            <a:extLst>
              <a:ext uri="{FF2B5EF4-FFF2-40B4-BE49-F238E27FC236}">
                <a16:creationId xmlns:a16="http://schemas.microsoft.com/office/drawing/2014/main" id="{8C88E506-4E6D-4AF1-8BE5-E8E9897FDF03}"/>
              </a:ext>
            </a:extLst>
          </p:cNvPr>
          <p:cNvSpPr>
            <a:spLocks noGrp="1"/>
          </p:cNvSpPr>
          <p:nvPr>
            <p:ph idx="1"/>
          </p:nvPr>
        </p:nvSpPr>
        <p:spPr/>
        <p:txBody>
          <a:bodyPr>
            <a:normAutofit fontScale="92500" lnSpcReduction="20000"/>
          </a:bodyPr>
          <a:lstStyle/>
          <a:p>
            <a:r>
              <a:rPr lang="tr-TR" dirty="0">
                <a:latin typeface="Bahnschrift SemiLight SemiConde" panose="020B0502040204020203" pitchFamily="34" charset="0"/>
              </a:rPr>
              <a:t>Kadın emeğini üretime yönlendiren bir üretim kooperatifi, ortaklarından topladığı aidatlarla bir kısım makine, alet veya tesisleri satın alıp, kendi tesislerinde/atölyede üretim faaliyetlerine başlamış olsun veya ortaklarının evde kendi imkânlarıyla ürettiği ürünlerini kooperatif aracılığıyla pazarlayacak olsun. </a:t>
            </a:r>
          </a:p>
          <a:p>
            <a:r>
              <a:rPr lang="tr-TR" dirty="0">
                <a:latin typeface="Bahnschrift SemiLight SemiConde" panose="020B0502040204020203" pitchFamily="34" charset="0"/>
              </a:rPr>
              <a:t>314 sayılı Gelir Vergisi Tebliği’nin m.3/3 hükmüne göre, kooperatif aracılığıyla satılan ürün dolayısıyla kooperatif, ortak dışı işlem yaptığı için Kurumlar Vergisi mükellefiyeti tesis edilmekte (%25), ayrıca bu üründen elde edilen hâsıla ortağa iade edilirken de %15’ten %35’e kadar değişen bir basamakta Gelir Vergisi Stopajı uygulanmaktadır. arak </a:t>
            </a:r>
            <a:r>
              <a:rPr lang="tr-TR" b="1" dirty="0">
                <a:latin typeface="Bahnschrift SemiLight SemiConde" panose="020B0502040204020203" pitchFamily="34" charset="0"/>
              </a:rPr>
              <a:t>haksız bir vergilendirme</a:t>
            </a:r>
            <a:r>
              <a:rPr lang="tr-TR" dirty="0">
                <a:latin typeface="Bahnschrift SemiLight SemiConde" panose="020B0502040204020203" pitchFamily="34" charset="0"/>
              </a:rPr>
              <a:t> yapılmaktadır. Ortağın adına satış yapılarak zaten vergilendirilen bir kazanç bir daha vergiye tabi tutulmaktadır.</a:t>
            </a:r>
          </a:p>
          <a:p>
            <a:r>
              <a:rPr lang="tr-TR" dirty="0">
                <a:latin typeface="Bahnschrift SemiLight SemiConde" panose="020B0502040204020203" pitchFamily="34" charset="0"/>
              </a:rPr>
              <a:t>Üstelik, kadınların bu yöntemle üretip satacakları ürünler KDV’nin konusuna da gireceğinden ayrıca %20 KDV de söz konusu olmaktadır.</a:t>
            </a:r>
          </a:p>
          <a:p>
            <a:r>
              <a:rPr lang="tr-TR" dirty="0">
                <a:latin typeface="Bahnschrift SemiLight SemiConde" panose="020B0502040204020203" pitchFamily="34" charset="0"/>
              </a:rPr>
              <a:t>Oysa ortaklar aynı satış işlemini kooperatif üzerinden değil de kendi imkânlarıyla bireysel olarak yaptıklarında herhangi bir vergi mükellefiyeti doğmamaktadır.</a:t>
            </a:r>
          </a:p>
        </p:txBody>
      </p:sp>
      <p:sp>
        <p:nvSpPr>
          <p:cNvPr id="6" name="Metin Yer Tutucusu 5">
            <a:extLst>
              <a:ext uri="{FF2B5EF4-FFF2-40B4-BE49-F238E27FC236}">
                <a16:creationId xmlns:a16="http://schemas.microsoft.com/office/drawing/2014/main" id="{5F1C4120-196B-4656-A1AD-E557D83A4E63}"/>
              </a:ext>
            </a:extLst>
          </p:cNvPr>
          <p:cNvSpPr>
            <a:spLocks noGrp="1"/>
          </p:cNvSpPr>
          <p:nvPr>
            <p:ph type="body" sz="half" idx="2"/>
          </p:nvPr>
        </p:nvSpPr>
        <p:spPr/>
        <p:txBody>
          <a:bodyPr/>
          <a:lstStyle/>
          <a:p>
            <a:r>
              <a:rPr lang="tr-TR" dirty="0"/>
              <a:t>Örnek: Kadın Kooperatifleri</a:t>
            </a:r>
          </a:p>
        </p:txBody>
      </p:sp>
      <p:sp>
        <p:nvSpPr>
          <p:cNvPr id="2" name="Dikdörtgen 1">
            <a:extLst>
              <a:ext uri="{FF2B5EF4-FFF2-40B4-BE49-F238E27FC236}">
                <a16:creationId xmlns:a16="http://schemas.microsoft.com/office/drawing/2014/main" id="{45ED4C1D-F3EF-47A9-AAA2-127291FA84E8}"/>
              </a:ext>
            </a:extLst>
          </p:cNvPr>
          <p:cNvSpPr/>
          <p:nvPr/>
        </p:nvSpPr>
        <p:spPr>
          <a:xfrm>
            <a:off x="413188" y="5361419"/>
            <a:ext cx="4773230" cy="276999"/>
          </a:xfrm>
          <a:prstGeom prst="rect">
            <a:avLst/>
          </a:prstGeom>
        </p:spPr>
        <p:txBody>
          <a:bodyPr wrap="none">
            <a:spAutoFit/>
          </a:bodyPr>
          <a:lstStyle/>
          <a:p>
            <a:r>
              <a:rPr lang="tr-TR" sz="1200" dirty="0"/>
              <a:t>Yusuf Üstün (2024). Kooperatiflerin Üzerindeki Haksız Vergi Yükü.</a:t>
            </a:r>
          </a:p>
        </p:txBody>
      </p:sp>
    </p:spTree>
    <p:extLst>
      <p:ext uri="{BB962C8B-B14F-4D97-AF65-F5344CB8AC3E}">
        <p14:creationId xmlns:p14="http://schemas.microsoft.com/office/powerpoint/2010/main" val="505330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7A1956DF-CE9E-49FC-9F4B-3B40E47B49CC}"/>
              </a:ext>
            </a:extLst>
          </p:cNvPr>
          <p:cNvSpPr>
            <a:spLocks noGrp="1"/>
          </p:cNvSpPr>
          <p:nvPr>
            <p:ph type="title"/>
          </p:nvPr>
        </p:nvSpPr>
        <p:spPr/>
        <p:txBody>
          <a:bodyPr/>
          <a:lstStyle/>
          <a:p>
            <a:r>
              <a:rPr lang="tr-TR" dirty="0"/>
              <a:t>Kooperatifler Teşvik Ediliyor mu?</a:t>
            </a:r>
          </a:p>
        </p:txBody>
      </p:sp>
      <p:sp>
        <p:nvSpPr>
          <p:cNvPr id="5" name="İçerik Yer Tutucusu 4">
            <a:extLst>
              <a:ext uri="{FF2B5EF4-FFF2-40B4-BE49-F238E27FC236}">
                <a16:creationId xmlns:a16="http://schemas.microsoft.com/office/drawing/2014/main" id="{8C88E506-4E6D-4AF1-8BE5-E8E9897FDF03}"/>
              </a:ext>
            </a:extLst>
          </p:cNvPr>
          <p:cNvSpPr>
            <a:spLocks noGrp="1"/>
          </p:cNvSpPr>
          <p:nvPr>
            <p:ph idx="1"/>
          </p:nvPr>
        </p:nvSpPr>
        <p:spPr/>
        <p:txBody>
          <a:bodyPr>
            <a:normAutofit/>
          </a:bodyPr>
          <a:lstStyle/>
          <a:p>
            <a:r>
              <a:rPr lang="tr-TR" dirty="0">
                <a:latin typeface="Bahnschrift SemiLight SemiConde" panose="020B0502040204020203" pitchFamily="34" charset="0"/>
              </a:rPr>
              <a:t> Taşıyıcılar kooperatiflerinde genel giderleri finanse etmek amacıyla ortaklardan aylık olarak tahsil edilen ödentiler için tahsilat makbuzu yerine +%20 KDV içeren fatura düzenlenme zorunluluğu da </a:t>
            </a:r>
            <a:r>
              <a:rPr lang="tr-TR" b="1" dirty="0">
                <a:latin typeface="Bahnschrift SemiLight SemiConde" panose="020B0502040204020203" pitchFamily="34" charset="0"/>
              </a:rPr>
              <a:t>haksız vergilendirme</a:t>
            </a:r>
            <a:r>
              <a:rPr lang="tr-TR" dirty="0">
                <a:latin typeface="Bahnschrift SemiLight SemiConde" panose="020B0502040204020203" pitchFamily="34" charset="0"/>
              </a:rPr>
              <a:t>ye bir diğer örnektir.</a:t>
            </a:r>
          </a:p>
          <a:p>
            <a:r>
              <a:rPr lang="tr-TR" dirty="0">
                <a:latin typeface="Bahnschrift SemiLight SemiConde" panose="020B0502040204020203" pitchFamily="34" charset="0"/>
              </a:rPr>
              <a:t>Yapı kooperatiflerinde yapılan inşaat işleri karşılığında yüklenicinin kooperatife düzenleyeceği faturaya yansıtacağı %20 KDV’yi kooperatif ortakları aylık ödemelerle zaten üstlenmiş durumdadırlar. </a:t>
            </a:r>
            <a:r>
              <a:rPr lang="tr-TR" dirty="0" err="1">
                <a:latin typeface="Bahnschrift SemiLight SemiConde" panose="020B0502040204020203" pitchFamily="34" charset="0"/>
              </a:rPr>
              <a:t>Ferdileşmeye</a:t>
            </a:r>
            <a:r>
              <a:rPr lang="tr-TR" dirty="0">
                <a:latin typeface="Bahnschrift SemiLight SemiConde" panose="020B0502040204020203" pitchFamily="34" charset="0"/>
              </a:rPr>
              <a:t> geçildiğinde her bağımsız birim için bu kez kooperatifin ortaklarından ayrıca bir KDV tahsil etmesi (kooperatifin ortağa düzenleyeceği faturada yer alacak) istenilmekte ve </a:t>
            </a:r>
            <a:r>
              <a:rPr lang="tr-TR" b="1" dirty="0">
                <a:latin typeface="Bahnschrift SemiLight SemiConde" panose="020B0502040204020203" pitchFamily="34" charset="0"/>
              </a:rPr>
              <a:t>çifte vergilendirme </a:t>
            </a:r>
            <a:r>
              <a:rPr lang="tr-TR" dirty="0">
                <a:latin typeface="Bahnschrift SemiLight SemiConde" panose="020B0502040204020203" pitchFamily="34" charset="0"/>
              </a:rPr>
              <a:t>uygulanmaktadır.</a:t>
            </a:r>
          </a:p>
        </p:txBody>
      </p:sp>
      <p:sp>
        <p:nvSpPr>
          <p:cNvPr id="6" name="Metin Yer Tutucusu 5">
            <a:extLst>
              <a:ext uri="{FF2B5EF4-FFF2-40B4-BE49-F238E27FC236}">
                <a16:creationId xmlns:a16="http://schemas.microsoft.com/office/drawing/2014/main" id="{5F1C4120-196B-4656-A1AD-E557D83A4E63}"/>
              </a:ext>
            </a:extLst>
          </p:cNvPr>
          <p:cNvSpPr>
            <a:spLocks noGrp="1"/>
          </p:cNvSpPr>
          <p:nvPr>
            <p:ph type="body" sz="half" idx="2"/>
          </p:nvPr>
        </p:nvSpPr>
        <p:spPr/>
        <p:txBody>
          <a:bodyPr/>
          <a:lstStyle/>
          <a:p>
            <a:r>
              <a:rPr lang="tr-TR" dirty="0"/>
              <a:t>Örnek: Taşıyıcılar Kooperatifleri, Yapı Kooperatifleri</a:t>
            </a:r>
          </a:p>
        </p:txBody>
      </p:sp>
      <p:sp>
        <p:nvSpPr>
          <p:cNvPr id="7" name="Dikdörtgen 6">
            <a:extLst>
              <a:ext uri="{FF2B5EF4-FFF2-40B4-BE49-F238E27FC236}">
                <a16:creationId xmlns:a16="http://schemas.microsoft.com/office/drawing/2014/main" id="{6A123AC2-0F18-45B4-B79F-6EAB071E44B2}"/>
              </a:ext>
            </a:extLst>
          </p:cNvPr>
          <p:cNvSpPr/>
          <p:nvPr/>
        </p:nvSpPr>
        <p:spPr>
          <a:xfrm>
            <a:off x="413188" y="5361419"/>
            <a:ext cx="4773230" cy="276999"/>
          </a:xfrm>
          <a:prstGeom prst="rect">
            <a:avLst/>
          </a:prstGeom>
        </p:spPr>
        <p:txBody>
          <a:bodyPr wrap="none">
            <a:spAutoFit/>
          </a:bodyPr>
          <a:lstStyle/>
          <a:p>
            <a:r>
              <a:rPr lang="tr-TR" sz="1200" dirty="0"/>
              <a:t>Yusuf Üstün (2024). Kooperatiflerin Üzerindeki Haksız Vergi Yükü.</a:t>
            </a:r>
          </a:p>
        </p:txBody>
      </p:sp>
    </p:spTree>
    <p:extLst>
      <p:ext uri="{BB962C8B-B14F-4D97-AF65-F5344CB8AC3E}">
        <p14:creationId xmlns:p14="http://schemas.microsoft.com/office/powerpoint/2010/main" val="666790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7A1956DF-CE9E-49FC-9F4B-3B40E47B49CC}"/>
              </a:ext>
            </a:extLst>
          </p:cNvPr>
          <p:cNvSpPr>
            <a:spLocks noGrp="1"/>
          </p:cNvSpPr>
          <p:nvPr>
            <p:ph type="title"/>
          </p:nvPr>
        </p:nvSpPr>
        <p:spPr/>
        <p:txBody>
          <a:bodyPr/>
          <a:lstStyle/>
          <a:p>
            <a:r>
              <a:rPr lang="tr-TR" dirty="0"/>
              <a:t>Kooperatiflerin Haksız/Çifte Vergilendirilmesi</a:t>
            </a:r>
          </a:p>
        </p:txBody>
      </p:sp>
      <p:sp>
        <p:nvSpPr>
          <p:cNvPr id="5" name="İçerik Yer Tutucusu 4">
            <a:extLst>
              <a:ext uri="{FF2B5EF4-FFF2-40B4-BE49-F238E27FC236}">
                <a16:creationId xmlns:a16="http://schemas.microsoft.com/office/drawing/2014/main" id="{8C88E506-4E6D-4AF1-8BE5-E8E9897FDF03}"/>
              </a:ext>
            </a:extLst>
          </p:cNvPr>
          <p:cNvSpPr>
            <a:spLocks noGrp="1"/>
          </p:cNvSpPr>
          <p:nvPr>
            <p:ph idx="1"/>
          </p:nvPr>
        </p:nvSpPr>
        <p:spPr/>
        <p:txBody>
          <a:bodyPr>
            <a:normAutofit/>
          </a:bodyPr>
          <a:lstStyle/>
          <a:p>
            <a:r>
              <a:rPr lang="tr-TR" dirty="0">
                <a:latin typeface="Bahnschrift SemiLight SemiConde" panose="020B0502040204020203" pitchFamily="34" charset="0"/>
              </a:rPr>
              <a:t>Ortaklardan alınan sütlerin işlendikten sonra peynir olarak ortaklara satılması veya ortaklardan alınan zeytinlerin çeşitli işlemlere tabi tutarak zeytinyağı şeklinde ortaklara satılması durumunda, kooperatif ortak dışı işlem yapmış sayılmaktadır.</a:t>
            </a:r>
          </a:p>
        </p:txBody>
      </p:sp>
      <p:sp>
        <p:nvSpPr>
          <p:cNvPr id="6" name="Metin Yer Tutucusu 5">
            <a:extLst>
              <a:ext uri="{FF2B5EF4-FFF2-40B4-BE49-F238E27FC236}">
                <a16:creationId xmlns:a16="http://schemas.microsoft.com/office/drawing/2014/main" id="{5F1C4120-196B-4656-A1AD-E557D83A4E63}"/>
              </a:ext>
            </a:extLst>
          </p:cNvPr>
          <p:cNvSpPr>
            <a:spLocks noGrp="1"/>
          </p:cNvSpPr>
          <p:nvPr>
            <p:ph type="body" sz="half" idx="2"/>
          </p:nvPr>
        </p:nvSpPr>
        <p:spPr/>
        <p:txBody>
          <a:bodyPr/>
          <a:lstStyle/>
          <a:p>
            <a:r>
              <a:rPr lang="tr-TR" dirty="0"/>
              <a:t>Örnek: Tarım Kooperatifleri</a:t>
            </a:r>
          </a:p>
        </p:txBody>
      </p:sp>
      <p:sp>
        <p:nvSpPr>
          <p:cNvPr id="7" name="Dikdörtgen 6">
            <a:extLst>
              <a:ext uri="{FF2B5EF4-FFF2-40B4-BE49-F238E27FC236}">
                <a16:creationId xmlns:a16="http://schemas.microsoft.com/office/drawing/2014/main" id="{0A24ECB9-EF96-416B-ABC7-227743259D5E}"/>
              </a:ext>
            </a:extLst>
          </p:cNvPr>
          <p:cNvSpPr/>
          <p:nvPr/>
        </p:nvSpPr>
        <p:spPr>
          <a:xfrm>
            <a:off x="413188" y="5361419"/>
            <a:ext cx="4773230" cy="276999"/>
          </a:xfrm>
          <a:prstGeom prst="rect">
            <a:avLst/>
          </a:prstGeom>
        </p:spPr>
        <p:txBody>
          <a:bodyPr wrap="none">
            <a:spAutoFit/>
          </a:bodyPr>
          <a:lstStyle/>
          <a:p>
            <a:r>
              <a:rPr lang="tr-TR" sz="1200" dirty="0"/>
              <a:t>Yusuf Üstün (2024). Kooperatiflerin Üzerindeki Haksız Vergi Yükü.</a:t>
            </a:r>
          </a:p>
        </p:txBody>
      </p:sp>
    </p:spTree>
    <p:extLst>
      <p:ext uri="{BB962C8B-B14F-4D97-AF65-F5344CB8AC3E}">
        <p14:creationId xmlns:p14="http://schemas.microsoft.com/office/powerpoint/2010/main" val="539130277"/>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TM16401371[[fn=Atlas]]</Template>
  <TotalTime>623</TotalTime>
  <Words>1466</Words>
  <Application>Microsoft Office PowerPoint</Application>
  <PresentationFormat>Geniş ekran</PresentationFormat>
  <Paragraphs>97</Paragraphs>
  <Slides>19</Slides>
  <Notes>0</Notes>
  <HiddenSlides>4</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19</vt:i4>
      </vt:variant>
    </vt:vector>
  </HeadingPairs>
  <TitlesOfParts>
    <vt:vector size="24" baseType="lpstr">
      <vt:lpstr>Bahnschrift SemiLight SemiConde</vt:lpstr>
      <vt:lpstr>Calibri Light</vt:lpstr>
      <vt:lpstr>Rockwell</vt:lpstr>
      <vt:lpstr>Wingdings</vt:lpstr>
      <vt:lpstr>Atlas</vt:lpstr>
      <vt:lpstr>Kooperatiflerde Vergilendirme ve Dış Denetim </vt:lpstr>
      <vt:lpstr>Daha Dengeli Bir Ekonomi ve Toplum için</vt:lpstr>
      <vt:lpstr>Kooperatiflerin Farkı</vt:lpstr>
      <vt:lpstr>Yasal ve Düzenleyici Çerçeveler</vt:lpstr>
      <vt:lpstr>Yasal ve Düzenleyici Çerçeveler</vt:lpstr>
      <vt:lpstr>Türkiye’deki Vergi  Uygulamaları</vt:lpstr>
      <vt:lpstr>Kooperatifler Teşvik Ediliyor mu?</vt:lpstr>
      <vt:lpstr>Kooperatifler Teşvik Ediliyor mu?</vt:lpstr>
      <vt:lpstr>Kooperatiflerin Haksız/Çifte Vergilendirilmesi</vt:lpstr>
      <vt:lpstr>Petrol İşçileri Tüketim Kooperatifi’nin ve Körfez Tükobirlik’in kurucu başkanı Enver Kılıç</vt:lpstr>
      <vt:lpstr>Kooperatiflerde Dış Denetim</vt:lpstr>
      <vt:lpstr>Kooperatiflerde Dış Denetim</vt:lpstr>
      <vt:lpstr>Kooperatiflerde Dış Denetim</vt:lpstr>
      <vt:lpstr>Kooperatiflerde Dış Denetim</vt:lpstr>
      <vt:lpstr>Kooperatiflerde Dış Denetim</vt:lpstr>
      <vt:lpstr>Kooperatiflerde Dış Denetim</vt:lpstr>
      <vt:lpstr>Kooperatifçilik Gerçekten Destekleniyor mu?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Kooperatiflerde Dış Denetim ve Vergilendirme</dc:title>
  <dc:creator>ACK</dc:creator>
  <cp:lastModifiedBy>ACK</cp:lastModifiedBy>
  <cp:revision>45</cp:revision>
  <dcterms:created xsi:type="dcterms:W3CDTF">2024-05-01T07:33:01Z</dcterms:created>
  <dcterms:modified xsi:type="dcterms:W3CDTF">2024-05-07T14:37:30Z</dcterms:modified>
</cp:coreProperties>
</file>